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16"/>
  </p:notesMasterIdLst>
  <p:sldIdLst>
    <p:sldId id="256" r:id="rId2"/>
    <p:sldId id="257" r:id="rId3"/>
    <p:sldId id="268" r:id="rId4"/>
    <p:sldId id="27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7" d="100"/>
          <a:sy n="97" d="100"/>
        </p:scale>
        <p:origin x="-522" y="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230601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Need to add two more slides or maybe one with two sides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s://tobetrulychallenging.files.wordpress.com/2013/09/fry-hair-pulling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dtronic-diabetes.nl/tl_files/cdn_marketshare/uk140509closingtheloop.pn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://static1.1.sqspcdn.com/static/f/651878/11855946/1303487854690/colon.jpg?token=sii9J4iNI9pZkL9DlhpLFme7cEQ%3D" TargetMode="External"/><Relationship Id="rId4" Type="http://schemas.openxmlformats.org/officeDocument/2006/relationships/hyperlink" Target="http://www.jimbenton.com/page14/files/JimBentonComic-Colonoscopy.jp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ardipedia.org/wp-content/uploads/2012/06/46-patients-views-10.p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hyperlink" Target="https://acupatient.com/wp-content/uploads/2014/09/patient_survey_for_acupuncturist_by_acupatient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oeing.com/news/frontiers/archive/2003/october/photos/oct_frontiersfeature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Damian Folch M.D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>
                <a:solidFill>
                  <a:srgbClr val="000000"/>
                </a:solidFill>
              </a:rPr>
              <a:t>PROMISES</a:t>
            </a:r>
          </a:p>
        </p:txBody>
      </p:sp>
      <p:sp>
        <p:nvSpPr>
          <p:cNvPr id="38" name="Shape 38"/>
          <p:cNvSpPr txBox="1"/>
          <p:nvPr/>
        </p:nvSpPr>
        <p:spPr>
          <a:xfrm>
            <a:off x="6265500" y="3559350"/>
            <a:ext cx="2542500" cy="138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Damian Folch M.D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May 8th, 2015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31750"/>
            <a:ext cx="8229600" cy="329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Dr. Folch - family practice physician in solo practice in Chelmsford Massachusetts.	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Staff participate in the AHRQ sponsored PROMISES project for 15 months during 2012-2013.</a:t>
            </a:r>
          </a:p>
        </p:txBody>
      </p:sp>
      <p:pic>
        <p:nvPicPr>
          <p:cNvPr id="44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3712" y="129150"/>
            <a:ext cx="5356574" cy="131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Learning Objectives: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As a result of participating in this activity, learners will be able to:</a:t>
            </a:r>
          </a:p>
          <a:p>
            <a:pPr marL="747713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Describe the role of the physician leader in practice improvement</a:t>
            </a:r>
          </a:p>
          <a:p>
            <a:pPr marL="747713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Explain the importance of involving practice staff in practice improvement projects</a:t>
            </a:r>
          </a:p>
          <a:p>
            <a:pPr marL="747713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Explain the value of small tests of change for practice improvement</a:t>
            </a:r>
          </a:p>
          <a:p>
            <a:pPr marL="747713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Provide case examples of practice improvement projects, including reliable follow-up of referrals and insuring patient’s needs are addressed during the visit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14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Disclosure Statement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Presenter </a:t>
            </a:r>
            <a:r>
              <a:rPr lang="en-US" dirty="0" smtClean="0"/>
              <a:t>and Content Developers have no significant financial interest/arrangement with any organization(s) that could be perceived as a real or apparent conflict of interest with the subject matter of the 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14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hape 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8050" y="1980675"/>
            <a:ext cx="2390574" cy="2227774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/>
              <a:t>Improvement Projects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8429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Closed over 4,500 “open loops”</a:t>
            </a:r>
          </a:p>
        </p:txBody>
      </p:sp>
      <p:pic>
        <p:nvPicPr>
          <p:cNvPr id="52" name="Shape 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9337" y="1406175"/>
            <a:ext cx="3327975" cy="331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Shape 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2549" y="2634944"/>
            <a:ext cx="3327974" cy="229090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 txBox="1"/>
          <p:nvPr/>
        </p:nvSpPr>
        <p:spPr>
          <a:xfrm>
            <a:off x="6205200" y="4729800"/>
            <a:ext cx="2938800" cy="413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600" u="sng">
                <a:solidFill>
                  <a:schemeClr val="hlink"/>
                </a:solidFill>
                <a:hlinkClick r:id="rId6"/>
              </a:rPr>
              <a:t>http://www.medtronic-diabetes.nl/tl_files/cdn_marketshare/uk140509closingtheloop.png</a:t>
            </a:r>
          </a:p>
          <a:p>
            <a:pPr>
              <a:spcBef>
                <a:spcPts val="0"/>
              </a:spcBef>
              <a:buNone/>
            </a:pPr>
            <a:r>
              <a:rPr lang="en" sz="600" u="sng">
                <a:solidFill>
                  <a:schemeClr val="hlink"/>
                </a:solidFill>
                <a:hlinkClick r:id="rId7"/>
              </a:rPr>
              <a:t>https://tobetrulychallenging.files.wordpress.com/2013/09/fry-hair-pulling.jpg</a:t>
            </a:r>
            <a:r>
              <a:rPr lang="en" sz="600"/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Improvement Projects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8171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Worked on increasing colorectal cancer screening rates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9950" y="1150747"/>
            <a:ext cx="3154199" cy="360057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/>
        </p:nvSpPr>
        <p:spPr>
          <a:xfrm>
            <a:off x="5989800" y="4684900"/>
            <a:ext cx="3154199" cy="37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600" u="sng">
                <a:solidFill>
                  <a:schemeClr val="hlink"/>
                </a:solidFill>
                <a:hlinkClick r:id="rId4"/>
              </a:rPr>
              <a:t>http://www.jimbenton.com/page14/files/JimBentonComic-Colonoscopy.jpg</a:t>
            </a:r>
          </a:p>
          <a:p>
            <a:pPr rtl="0">
              <a:spcBef>
                <a:spcPts val="0"/>
              </a:spcBef>
              <a:buNone/>
            </a:pPr>
            <a:r>
              <a:rPr lang="en" sz="600" u="sng">
                <a:solidFill>
                  <a:schemeClr val="hlink"/>
                </a:solidFill>
                <a:hlinkClick r:id="rId5"/>
              </a:rPr>
              <a:t>http://static1.1.sqspcdn.com/static/f/651878/11855946/1303487854690/colon.jpg?token=sii9J4iNI9pZkL9DlhpLFme7cEQ%3D</a:t>
            </a:r>
            <a:r>
              <a:rPr lang="en" sz="600"/>
              <a:t> </a:t>
            </a:r>
          </a:p>
          <a:p>
            <a:pPr>
              <a:spcBef>
                <a:spcPts val="0"/>
              </a:spcBef>
              <a:buNone/>
            </a:pPr>
            <a:endParaRPr sz="600"/>
          </a:p>
        </p:txBody>
      </p:sp>
      <p:pic>
        <p:nvPicPr>
          <p:cNvPr id="63" name="Shape 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7325" y="2781625"/>
            <a:ext cx="3290725" cy="223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sz="395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 are Safer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133925"/>
            <a:ext cx="8229600" cy="1646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don’t know if you know</a:t>
            </a: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Patient that did </a:t>
            </a:r>
            <a:r>
              <a:rPr lang="e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FOBT</a:t>
            </a:r>
            <a:endParaRPr lang="en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 was POSITIVE</a:t>
            </a:r>
          </a:p>
          <a:p>
            <a:pPr marL="457200" marR="0" lvl="0" indent="-38100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colonoscopy performed</a:t>
            </a:r>
          </a:p>
          <a:p>
            <a:pPr marL="457200" marR="0" lvl="0" indent="-38100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found  an ADENOMA (removed and CURED)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" name="Shape 70"/>
          <p:cNvSpPr txBox="1"/>
          <p:nvPr/>
        </p:nvSpPr>
        <p:spPr>
          <a:xfrm>
            <a:off x="457200" y="2744200"/>
            <a:ext cx="8229600" cy="606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ONCE AGAIN….</a:t>
            </a:r>
          </a:p>
          <a:p>
            <a:pPr marL="457200" lvl="0" indent="-381000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62 year old Portuguese guy (did not want a colonoscopy)</a:t>
            </a:r>
          </a:p>
          <a:p>
            <a:pPr marL="457200" lvl="0" indent="-381000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convinced him to do a </a:t>
            </a:r>
            <a:r>
              <a:rPr lang="e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FOBT </a:t>
            </a: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big tumor growing, still within the polyp - CURED</a:t>
            </a:r>
          </a:p>
          <a:p>
            <a:pPr marL="457200" lvl="0" indent="-381000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 of us becoming more focused on whatever we had to do in terms of screening. (Full Plate)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9100" y="296400"/>
            <a:ext cx="6205799" cy="421679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/>
          <p:nvPr/>
        </p:nvSpPr>
        <p:spPr>
          <a:xfrm>
            <a:off x="1549425" y="4565075"/>
            <a:ext cx="3054300" cy="392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62 year old male after successful  partial resection of the colon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5018800" y="4647275"/>
            <a:ext cx="2368199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Dr. Folch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8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Improvement Projects	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1211425"/>
            <a:ext cx="54468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Worked on using patient agenda to solicit patient feedback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6239925" y="4688100"/>
            <a:ext cx="2903999" cy="45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600" u="sng">
                <a:solidFill>
                  <a:schemeClr val="hlink"/>
                </a:solidFill>
                <a:hlinkClick r:id="rId3"/>
              </a:rPr>
              <a:t>http://wardipedia.org/wp-content/uploads/2012/06/46-patients-views-10.png</a:t>
            </a:r>
          </a:p>
          <a:p>
            <a:pPr>
              <a:spcBef>
                <a:spcPts val="0"/>
              </a:spcBef>
              <a:buNone/>
            </a:pPr>
            <a:r>
              <a:rPr lang="en" sz="600" u="sng">
                <a:solidFill>
                  <a:schemeClr val="hlink"/>
                </a:solidFill>
                <a:hlinkClick r:id="rId4"/>
              </a:rPr>
              <a:t>https://acupatient.com/wp-content/uploads/2014/09/patient_survey_for_acupuncturist_by_acupatient.jpg</a:t>
            </a:r>
            <a:r>
              <a:rPr lang="en" sz="600"/>
              <a:t> 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7550" y="1463525"/>
            <a:ext cx="2782799" cy="2216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52050" y="2763400"/>
            <a:ext cx="2459775" cy="270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8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Improvement Projects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58758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Applied Inquiry Technique - asking patients “what else?”</a:t>
            </a:r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3300" y="1931850"/>
            <a:ext cx="2958800" cy="27713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5681400" y="4820400"/>
            <a:ext cx="3462599" cy="323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600" u="sng">
                <a:solidFill>
                  <a:schemeClr val="hlink"/>
                </a:solidFill>
                <a:hlinkClick r:id="rId4"/>
              </a:rPr>
              <a:t>http://www.boeing.com/news/frontiers/archive/2003/october/photos/oct_frontiersfeature.jpg</a:t>
            </a:r>
          </a:p>
          <a:p>
            <a:pPr>
              <a:spcBef>
                <a:spcPts val="0"/>
              </a:spcBef>
              <a:buNone/>
            </a:pPr>
            <a:endParaRPr sz="6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Gems from PROMISES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6745199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The importance of: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Testing small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Teamwork: involving your staff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Community Learning Sessions: you are not alone, learn from and with each other</a:t>
            </a:r>
          </a:p>
          <a:p>
            <a:pPr marL="914400" lvl="1" indent="-3810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Coaches: provides rhythm to keep on track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400" y="2144900"/>
            <a:ext cx="1711600" cy="114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Advice to Mt. Auburn Practices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7768499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600"/>
              <a:t>Create a culture of Patient Safety</a:t>
            </a:r>
          </a:p>
          <a:p>
            <a:pPr marL="457200" lvl="0" indent="-3937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600"/>
              <a:t>Begin staff meetings asking if there are any Patient Safety Issues</a:t>
            </a:r>
          </a:p>
          <a:p>
            <a:pPr marL="457200" lvl="0" indent="-3937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600"/>
              <a:t>Make safety a priority in the office - lead by example</a:t>
            </a:r>
          </a:p>
          <a:p>
            <a:pPr marL="457200" lvl="0" indent="-3937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600"/>
              <a:t>Empower your staff to identify and communicate to you any patient safety issues</a:t>
            </a:r>
          </a:p>
          <a:p>
            <a:pPr marL="457200" lvl="0" indent="-3937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600">
                <a:solidFill>
                  <a:schemeClr val="dk1"/>
                </a:solidFill>
              </a:rPr>
              <a:t>Discuss in detail with the staff when we make a mistake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6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My plans for the future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Ask patients to identify patient safety issues in my office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Have a patient participate in a staff meeting about patient safety issues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Have a suggestions box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Questions?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432</Words>
  <Application>Microsoft Office PowerPoint</Application>
  <PresentationFormat>On-screen Show (16:9)</PresentationFormat>
  <Paragraphs>58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simple-light</vt:lpstr>
      <vt:lpstr>Damian Folch M.D</vt:lpstr>
      <vt:lpstr>PowerPoint Presentation</vt:lpstr>
      <vt:lpstr>Learning Objectives:</vt:lpstr>
      <vt:lpstr>Disclosure Statement</vt:lpstr>
      <vt:lpstr>Improvement Projects</vt:lpstr>
      <vt:lpstr>Improvement Projects</vt:lpstr>
      <vt:lpstr>Patients are Safer</vt:lpstr>
      <vt:lpstr>PowerPoint Presentation</vt:lpstr>
      <vt:lpstr>Improvement Projects </vt:lpstr>
      <vt:lpstr>Improvement Projects</vt:lpstr>
      <vt:lpstr>Gems from PROMISES</vt:lpstr>
      <vt:lpstr>Advice to Mt. Auburn Practices</vt:lpstr>
      <vt:lpstr>My plans for the future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Damian Folch M.D</dc:title>
  <dc:creator>Owner</dc:creator>
  <cp:lastModifiedBy>Elizabeth Capstick</cp:lastModifiedBy>
  <cp:revision>4</cp:revision>
  <dcterms:modified xsi:type="dcterms:W3CDTF">2015-05-05T17:08:26Z</dcterms:modified>
</cp:coreProperties>
</file>